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82" r:id="rId7"/>
    <p:sldId id="260" r:id="rId8"/>
    <p:sldId id="283" r:id="rId9"/>
    <p:sldId id="261" r:id="rId10"/>
    <p:sldId id="264" r:id="rId11"/>
    <p:sldId id="284" r:id="rId12"/>
    <p:sldId id="266" r:id="rId13"/>
    <p:sldId id="267" r:id="rId14"/>
    <p:sldId id="275" r:id="rId15"/>
    <p:sldId id="276" r:id="rId16"/>
    <p:sldId id="277" r:id="rId17"/>
    <p:sldId id="278" r:id="rId18"/>
    <p:sldId id="274" r:id="rId19"/>
    <p:sldId id="262" r:id="rId20"/>
    <p:sldId id="263" r:id="rId21"/>
    <p:sldId id="268" r:id="rId22"/>
    <p:sldId id="279" r:id="rId23"/>
    <p:sldId id="270" r:id="rId24"/>
    <p:sldId id="271" r:id="rId25"/>
    <p:sldId id="272" r:id="rId26"/>
    <p:sldId id="280" r:id="rId27"/>
    <p:sldId id="27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994A4B-511B-42B9-A32C-877F36149EDC}" type="datetimeFigureOut">
              <a:rPr lang="pl-PL" smtClean="0"/>
              <a:pPr/>
              <a:t>2012-05-14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63ECC8-F534-4D21-B791-8A301C3E3F4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90779"/>
          </a:xfrm>
        </p:spPr>
        <p:txBody>
          <a:bodyPr/>
          <a:lstStyle/>
          <a:p>
            <a:pPr algn="ctr"/>
            <a:r>
              <a:rPr lang="pl-PL" dirty="0" smtClean="0"/>
              <a:t>Tajemnice ciała ludzkiego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4400" dirty="0" smtClean="0"/>
              <a:t> Pierwsza próba polegała na wykrywaniu smaku różnych produktów spożywczych </a:t>
            </a:r>
            <a:br>
              <a:rPr lang="pl-PL" sz="4400" dirty="0" smtClean="0"/>
            </a:br>
            <a:r>
              <a:rPr lang="pl-PL" sz="4400" dirty="0" smtClean="0"/>
              <a:t>z zawiązanymi oczami.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1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</a:t>
            </a:r>
            <a:r>
              <a:rPr lang="pl-PL" sz="4000" dirty="0" smtClean="0"/>
              <a:t>Druga próba polegała na wykrywaniu smaku różnych produktów spożywczych </a:t>
            </a:r>
            <a:br>
              <a:rPr lang="pl-PL" sz="4000" dirty="0" smtClean="0"/>
            </a:br>
            <a:r>
              <a:rPr lang="pl-PL" sz="4000" dirty="0" smtClean="0"/>
              <a:t>z zatkanym nosem.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2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ęcie0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2928958" cy="273830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5" name="Obraz 4" descr="Zdjęcie0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00174"/>
            <a:ext cx="2652714" cy="2334543"/>
          </a:xfrm>
          <a:prstGeom prst="rect">
            <a:avLst/>
          </a:prstGeom>
        </p:spPr>
      </p:pic>
      <p:pic>
        <p:nvPicPr>
          <p:cNvPr id="6" name="Obraz 5" descr="Zdjęcie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736"/>
            <a:ext cx="2571736" cy="2286016"/>
          </a:xfrm>
          <a:prstGeom prst="rect">
            <a:avLst/>
          </a:prstGeom>
        </p:spPr>
      </p:pic>
      <p:pic>
        <p:nvPicPr>
          <p:cNvPr id="1026" name="Picture 2" descr="C:\Users\aga\Desktop\2b i 2a AU\Zdjęcie0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714744" cy="2786058"/>
          </a:xfrm>
          <a:prstGeom prst="rect">
            <a:avLst/>
          </a:prstGeom>
          <a:noFill/>
        </p:spPr>
      </p:pic>
      <p:pic>
        <p:nvPicPr>
          <p:cNvPr id="1027" name="Picture 3" descr="C:\Users\aga\Desktop\2b i 2a AU\Zdjęcie0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256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6" name="Symbol zastępczy zawartości 5" descr="Zdjęcie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2571768" cy="3286147"/>
          </a:xfrm>
        </p:spPr>
      </p:pic>
      <p:pic>
        <p:nvPicPr>
          <p:cNvPr id="7" name="Obraz 6" descr="Zdjęcie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2500298" cy="2415386"/>
          </a:xfrm>
          <a:prstGeom prst="rect">
            <a:avLst/>
          </a:prstGeom>
        </p:spPr>
      </p:pic>
      <p:pic>
        <p:nvPicPr>
          <p:cNvPr id="9" name="Obraz 8" descr="Zdjęcie0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643050"/>
            <a:ext cx="2928958" cy="3286148"/>
          </a:xfrm>
          <a:prstGeom prst="rect">
            <a:avLst/>
          </a:prstGeom>
        </p:spPr>
      </p:pic>
      <p:pic>
        <p:nvPicPr>
          <p:cNvPr id="10" name="Obraz 9" descr="Zdjęcie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546198"/>
            <a:ext cx="2671816" cy="18831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2050" name="Picture 2" descr="C:\Users\aga\Desktop\2b i 2a AU\Zdjęcie0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3429024" cy="2571768"/>
          </a:xfrm>
          <a:prstGeom prst="rect">
            <a:avLst/>
          </a:prstGeom>
          <a:noFill/>
        </p:spPr>
      </p:pic>
      <p:pic>
        <p:nvPicPr>
          <p:cNvPr id="2051" name="Picture 3" descr="C:\Users\aga\Desktop\2b i 2a AU\Zdjęcie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714776" cy="2786082"/>
          </a:xfrm>
          <a:prstGeom prst="rect">
            <a:avLst/>
          </a:prstGeom>
          <a:noFill/>
        </p:spPr>
      </p:pic>
      <p:pic>
        <p:nvPicPr>
          <p:cNvPr id="2052" name="Picture 4" descr="C:\Users\aga\Desktop\2b i 2a AU\Zdjęcie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5" name="Picture 10" descr="C:\Users\aga\Desktop\2b i 2a AU\Zdjęcie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9" descr="C:\Users\aga\Desktop\2b i 2a AU\Zdjęcie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ga\Desktop\2b i 2a AU\Zdjęcie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5" name="Picture 8" descr="C:\Users\aga\Desktop\2b i 2a AU\Zdjęcie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ga\Desktop\2b i 2a AU\Zdjęcie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71810"/>
            <a:ext cx="4876800" cy="3657600"/>
          </a:xfrm>
          <a:prstGeom prst="rect">
            <a:avLst/>
          </a:prstGeom>
          <a:noFill/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5" name="Picture 6" descr="C:\Users\aga\Desktop\2b i 2a AU\Zdjęcie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Udało nam się potwierdzić, że receptory smaku i węchu są ze sobą powiązane, ponieważ podczas drugiej próby nastąpiły pomyłki w rozpoznawaniu pożywienia.</a:t>
            </a:r>
          </a:p>
          <a:p>
            <a:pPr algn="just"/>
            <a:r>
              <a:rPr lang="pl-PL" dirty="0" smtClean="0"/>
              <a:t>Najlepszym dowodem na potwierdzenie tego doświadczenia jest to, że podczas choroby pożywienie smakuje nam zupełnie inaczej niż jak jesteśmy zdrowi.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Wnioski z przebiegu doświadczenia I</a:t>
            </a:r>
            <a:endParaRPr lang="pl-PL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/>
              <a:t>Celem doświadczenia było określenie czy receptory  dotyku są równomiernie rozmieszczone w skórze różnych części ciała.</a:t>
            </a:r>
          </a:p>
          <a:p>
            <a:pPr algn="just"/>
            <a:r>
              <a:rPr lang="pl-PL" sz="2800" dirty="0" smtClean="0"/>
              <a:t>Doświadczenie przebiegało w dwóch etapach. 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2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Pogłębianie wiedzy i zainteresowań uczniów.</a:t>
            </a:r>
          </a:p>
          <a:p>
            <a:r>
              <a:rPr lang="pl-PL" dirty="0" smtClean="0"/>
              <a:t>Praca w grupie.</a:t>
            </a:r>
          </a:p>
          <a:p>
            <a:r>
              <a:rPr lang="pl-PL" dirty="0" smtClean="0"/>
              <a:t>Doświadczalne przeprowadzenie projektu.</a:t>
            </a:r>
          </a:p>
          <a:p>
            <a:r>
              <a:rPr lang="pl-PL" dirty="0" smtClean="0"/>
              <a:t>Badanie współdziałania zmysłu węchu i smaku.</a:t>
            </a:r>
          </a:p>
          <a:p>
            <a:r>
              <a:rPr lang="pl-PL" dirty="0" smtClean="0"/>
              <a:t>Badanie zmysłu dotyku.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projektu :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Pierwszy etap polegał na sprawdzaniu receptorów dotyku na ramieniu. 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I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6" name="Symbol zastępczy zawartości 5" descr="Zdjęcie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286544" cy="47863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Zdjęcia z przebiegu doświadczenia</a:t>
            </a:r>
            <a:endParaRPr kumimoji="0" lang="pl-P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Zdjęcie0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357982" cy="4694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519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5400" dirty="0" smtClean="0"/>
              <a:t> W </a:t>
            </a:r>
            <a:r>
              <a:rPr lang="pl-PL" sz="4800" dirty="0" smtClean="0"/>
              <a:t>drugim etapie sprawdzaliśmy receptory dotyku na wardze. </a:t>
            </a:r>
            <a:endParaRPr lang="pl-PL" sz="4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2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ęcie02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224746" cy="450772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Zdjęcia z przebiegu doświadczenia</a:t>
            </a:r>
            <a:endParaRPr lang="pl-PL" dirty="0"/>
          </a:p>
        </p:txBody>
      </p:sp>
      <p:pic>
        <p:nvPicPr>
          <p:cNvPr id="6" name="Symbol zastępczy zawartości 5" descr="Zdjęcie0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33086"/>
            <a:ext cx="8358246" cy="45248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4000" dirty="0" smtClean="0"/>
              <a:t>Udało nam się potwierdzić że receptory dotyku nie są równomiernie rozmieszczone w skórze, bardziej wrażliwe na dotyk okazały się wargi niż ramię.</a:t>
            </a:r>
            <a:endParaRPr lang="pl-PL" sz="4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Aneta Kindrat</a:t>
            </a:r>
          </a:p>
          <a:p>
            <a:r>
              <a:rPr lang="pl-PL" dirty="0" smtClean="0"/>
              <a:t>Iza Mikołajczyk</a:t>
            </a:r>
          </a:p>
          <a:p>
            <a:r>
              <a:rPr lang="pl-PL" dirty="0" smtClean="0"/>
              <a:t>Justyna Witko</a:t>
            </a:r>
          </a:p>
          <a:p>
            <a:r>
              <a:rPr lang="pl-PL" dirty="0" smtClean="0"/>
              <a:t>Ania Stanowska </a:t>
            </a:r>
          </a:p>
          <a:p>
            <a:r>
              <a:rPr lang="pl-PL" dirty="0" smtClean="0"/>
              <a:t>Milena Kląskała</a:t>
            </a:r>
          </a:p>
          <a:p>
            <a:r>
              <a:rPr lang="pl-PL" dirty="0" smtClean="0"/>
              <a:t>Iza Plucińska </a:t>
            </a:r>
          </a:p>
          <a:p>
            <a:r>
              <a:rPr lang="pl-PL" dirty="0" smtClean="0"/>
              <a:t>Agnieszka Gabor </a:t>
            </a:r>
          </a:p>
          <a:p>
            <a:r>
              <a:rPr lang="pl-PL" dirty="0" smtClean="0"/>
              <a:t>Karolina Sobańska</a:t>
            </a:r>
          </a:p>
          <a:p>
            <a:r>
              <a:rPr lang="pl-PL" dirty="0" smtClean="0"/>
              <a:t>Sandra Przybylska </a:t>
            </a:r>
          </a:p>
          <a:p>
            <a:r>
              <a:rPr lang="pl-PL" dirty="0" smtClean="0"/>
              <a:t>Marta Kołodziej</a:t>
            </a:r>
          </a:p>
          <a:p>
            <a:r>
              <a:rPr lang="pl-PL" dirty="0" smtClean="0"/>
              <a:t>Kamila Konieczna</a:t>
            </a:r>
          </a:p>
          <a:p>
            <a:r>
              <a:rPr lang="pl-PL" dirty="0" smtClean="0"/>
              <a:t>Roksana Rus</a:t>
            </a:r>
          </a:p>
          <a:p>
            <a:r>
              <a:rPr lang="pl-PL" dirty="0" smtClean="0"/>
              <a:t>Karolina Sudzińska </a:t>
            </a:r>
          </a:p>
          <a:p>
            <a:r>
              <a:rPr lang="pl-PL" dirty="0" smtClean="0"/>
              <a:t>Sebastian Borowczyk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projekcie wzięli udział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3048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b="1" dirty="0" smtClean="0"/>
              <a:t>Dotyk</a:t>
            </a:r>
            <a:r>
              <a:rPr lang="pl-PL" dirty="0" smtClean="0"/>
              <a:t> (</a:t>
            </a:r>
            <a:r>
              <a:rPr lang="pl-PL" i="1" dirty="0" smtClean="0"/>
              <a:t>układ czuciowy</a:t>
            </a:r>
            <a:r>
              <a:rPr lang="pl-PL" dirty="0" smtClean="0"/>
              <a:t>) jest uznawany za jeden ze zmysłów, jednak wrażenia określane łącznie jako </a:t>
            </a:r>
            <a:r>
              <a:rPr lang="pl-PL" i="1" dirty="0" smtClean="0"/>
              <a:t>dotyk</a:t>
            </a:r>
            <a:r>
              <a:rPr lang="pl-PL" dirty="0" smtClean="0"/>
              <a:t> są kombinacją sygnałów przesyłanych przez komórki reagujące na ciepło lub zimno, nacisk oraz uszkodzenie.</a:t>
            </a:r>
          </a:p>
          <a:p>
            <a:pPr algn="just"/>
            <a:r>
              <a:rPr lang="pl-PL" dirty="0" smtClean="0"/>
              <a:t>Receptory dotyku występują w skórze.</a:t>
            </a:r>
          </a:p>
          <a:p>
            <a:pPr algn="just"/>
            <a:r>
              <a:rPr lang="pl-PL" dirty="0" smtClean="0"/>
              <a:t>Nazywamy je ciałkami Meissnera.</a:t>
            </a:r>
            <a:endParaRPr lang="pl-PL" dirty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pl-PL" dirty="0" smtClean="0"/>
              <a:t>Co to jest dotyk?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4.bp.blogspot.com/_nxN8SEgnnRM/S_RZ1rLHo2I/AAAAAAAAALA/QS0pHAGqFN0/s1600/sk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53129" cy="5500726"/>
          </a:xfrm>
          <a:prstGeom prst="rect">
            <a:avLst/>
          </a:prstGeom>
          <a:noFill/>
        </p:spPr>
      </p:pic>
      <p:sp>
        <p:nvSpPr>
          <p:cNvPr id="8" name="Tytuł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pl-PL" dirty="0" smtClean="0"/>
              <a:t>Budowa skóry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Węch</a:t>
            </a:r>
            <a:r>
              <a:rPr lang="pl-PL" dirty="0" smtClean="0"/>
              <a:t> –Działanie węchu polega na wykrywaniu zapachów (ich detekcji) i rozpoznawaniu bodźców, jakimi są cząsteczki określonych związków chemicznych lub ich mieszaniny (odoranty).</a:t>
            </a:r>
          </a:p>
          <a:p>
            <a:pPr algn="just"/>
            <a:r>
              <a:rPr lang="pl-PL" dirty="0" smtClean="0"/>
              <a:t>Za odczuwanie zmysłu węchu odpowiada nos, a dokładnie mówiąc komórki węchowe.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Co to jest węch?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smtClean="0"/>
              <a:t>Jak odczuwamy zapach?</a:t>
            </a:r>
            <a:endParaRPr lang="pl-PL" dirty="0"/>
          </a:p>
        </p:txBody>
      </p:sp>
      <p:pic>
        <p:nvPicPr>
          <p:cNvPr id="38916" name="Picture 4" descr="http://www.basf.es/ecp1/Poland/pl/function/conversions:/publish/content/News_Information_Center/Press/Press_releases/a_2009-02-0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000" b="1" dirty="0" smtClean="0"/>
              <a:t>Smak</a:t>
            </a:r>
            <a:r>
              <a:rPr lang="pl-PL" sz="2000" dirty="0" smtClean="0"/>
              <a:t> – jeden z podstawowych zmysłów dostępnych organizmom, służący do chemicznej analizy składu pokarmu. U wielu organizmów smak i węch nie są oddzielone.</a:t>
            </a:r>
          </a:p>
          <a:p>
            <a:pPr algn="just">
              <a:buNone/>
            </a:pPr>
            <a:r>
              <a:rPr lang="pl-PL" sz="2000" dirty="0" smtClean="0"/>
              <a:t>Odczuwany </a:t>
            </a:r>
            <a:r>
              <a:rPr lang="pl-PL" sz="2000" i="1" dirty="0" smtClean="0"/>
              <a:t>smak</a:t>
            </a:r>
            <a:r>
              <a:rPr lang="pl-PL" sz="2000" dirty="0" smtClean="0"/>
              <a:t> pokarmów zależy nie tylko od receptorów smakowych, ale również węchowych. Ludzie mają 5 rodzajów receptorów smakowych, odpowiadających z grubsza ważnym grupom substancji chemicznych znajdujących się </a:t>
            </a:r>
            <a:br>
              <a:rPr lang="pl-PL" sz="2000" dirty="0" smtClean="0"/>
            </a:br>
            <a:r>
              <a:rPr lang="pl-PL" sz="2000" dirty="0" smtClean="0"/>
              <a:t>w pożywieniu:</a:t>
            </a:r>
          </a:p>
          <a:p>
            <a:pPr lvl="2" algn="just">
              <a:buFont typeface="Wingdings" pitchFamily="2" charset="2"/>
              <a:buChar char="§"/>
            </a:pPr>
            <a:r>
              <a:rPr lang="pl-PL" sz="2000" dirty="0" smtClean="0"/>
              <a:t>Słodki,</a:t>
            </a:r>
          </a:p>
          <a:p>
            <a:pPr lvl="2" algn="just">
              <a:buFont typeface="Wingdings" pitchFamily="2" charset="2"/>
              <a:buChar char="§"/>
            </a:pPr>
            <a:r>
              <a:rPr lang="pl-PL" sz="2000" dirty="0" smtClean="0"/>
              <a:t>Słony,</a:t>
            </a:r>
          </a:p>
          <a:p>
            <a:pPr lvl="2" algn="just">
              <a:buFont typeface="Wingdings" pitchFamily="2" charset="2"/>
              <a:buChar char="§"/>
            </a:pPr>
            <a:r>
              <a:rPr lang="pl-PL" sz="2000" dirty="0" smtClean="0"/>
              <a:t>Kwaśny,</a:t>
            </a:r>
          </a:p>
          <a:p>
            <a:pPr lvl="2" algn="just">
              <a:buFont typeface="Wingdings" pitchFamily="2" charset="2"/>
              <a:buChar char="§"/>
            </a:pPr>
            <a:r>
              <a:rPr lang="pl-PL" sz="2000" dirty="0" smtClean="0"/>
              <a:t>Gorzki,</a:t>
            </a:r>
          </a:p>
          <a:p>
            <a:pPr lvl="2" algn="just">
              <a:buFont typeface="Wingdings" pitchFamily="2" charset="2"/>
              <a:buChar char="§"/>
            </a:pPr>
            <a:r>
              <a:rPr lang="pl-PL" sz="2000" dirty="0" smtClean="0"/>
              <a:t>Umami.</a:t>
            </a:r>
          </a:p>
          <a:p>
            <a:pPr algn="just"/>
            <a:r>
              <a:rPr lang="pl-PL" sz="2000" dirty="0" smtClean="0"/>
              <a:t>Za zmysł smaku odpowiada język.</a:t>
            </a:r>
          </a:p>
          <a:p>
            <a:pPr algn="just">
              <a:buNone/>
            </a:pPr>
            <a:r>
              <a:rPr lang="pl-PL" sz="2000" dirty="0" smtClean="0"/>
              <a:t> 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Co to jest smak?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Budowa języka</a:t>
            </a:r>
            <a:endParaRPr lang="pl-PL" dirty="0"/>
          </a:p>
        </p:txBody>
      </p:sp>
      <p:pic>
        <p:nvPicPr>
          <p:cNvPr id="20486" name="Picture 6" descr="http://narzadsmaku.blox.pl/resource/s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20488" name="Picture 8" descr="http://t2.gstatic.com/images?q=tbn:ANd9GcTSDt3IvSt6q-aTObsUAuGNb1zeK1PvLuPTds6FwaDmCc4tHxS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2705100" cy="1695451"/>
          </a:xfrm>
          <a:prstGeom prst="rect">
            <a:avLst/>
          </a:prstGeom>
          <a:noFill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/>
          <a:srcRect r="9878" b="17207"/>
          <a:stretch>
            <a:fillRect/>
          </a:stretch>
        </p:blipFill>
        <p:spPr bwMode="auto">
          <a:xfrm>
            <a:off x="214282" y="3929066"/>
            <a:ext cx="42148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just"/>
            <a:r>
              <a:rPr lang="pl-PL" dirty="0" smtClean="0"/>
              <a:t>Celem doświadczenia było sprawdzenie czy receptorów smaku i węchu są ze sobą powiązane.</a:t>
            </a:r>
          </a:p>
          <a:p>
            <a:r>
              <a:rPr lang="pl-PL" dirty="0" smtClean="0"/>
              <a:t>Doświadczenie </a:t>
            </a:r>
            <a:r>
              <a:rPr lang="pl-PL" dirty="0" smtClean="0"/>
              <a:t>przebiegało w dwóch etapach.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 1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439</Words>
  <Application>Microsoft Office PowerPoint</Application>
  <PresentationFormat>Pokaz na ekranie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Hol</vt:lpstr>
      <vt:lpstr>Tajemnice ciała ludzkiego </vt:lpstr>
      <vt:lpstr>Cele projektu : </vt:lpstr>
      <vt:lpstr>Co to jest dotyk?</vt:lpstr>
      <vt:lpstr>Budowa skóry</vt:lpstr>
      <vt:lpstr>Co to jest węch?</vt:lpstr>
      <vt:lpstr>Jak odczuwamy zapach?</vt:lpstr>
      <vt:lpstr>Co to jest smak?</vt:lpstr>
      <vt:lpstr>Budowa języka</vt:lpstr>
      <vt:lpstr>Doświadczenie  1</vt:lpstr>
      <vt:lpstr>Etap 1</vt:lpstr>
      <vt:lpstr>Etap 2</vt:lpstr>
      <vt:lpstr>Zdjęcia z przebiegu doświadczenia</vt:lpstr>
      <vt:lpstr>Zdjęcia z przebiegu doświadczenia</vt:lpstr>
      <vt:lpstr>Zdjęcia z przebiegu doświadczenia</vt:lpstr>
      <vt:lpstr>Zdjęcia z przebiegu doświadczenia</vt:lpstr>
      <vt:lpstr>Zdjęcia z przebiegu doświadczenia</vt:lpstr>
      <vt:lpstr>Zdjęcia z przebiegu doświadczenia</vt:lpstr>
      <vt:lpstr>Wnioski z przebiegu doświadczenia I</vt:lpstr>
      <vt:lpstr>Doświadczenie 2 </vt:lpstr>
      <vt:lpstr>Etap I</vt:lpstr>
      <vt:lpstr>Zdjęcia z przebiegu doświadczenia</vt:lpstr>
      <vt:lpstr>Slajd 22</vt:lpstr>
      <vt:lpstr>Etap 2</vt:lpstr>
      <vt:lpstr>Zdjęcia z przebiegu doświadczenia</vt:lpstr>
      <vt:lpstr>Zdjęcia z przebiegu doświadczenia</vt:lpstr>
      <vt:lpstr>Wnioski</vt:lpstr>
      <vt:lpstr>W projekcie wzięli udział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Tajemnica ciała ludzkiego</dc:title>
  <dc:creator>aga</dc:creator>
  <cp:lastModifiedBy>aga</cp:lastModifiedBy>
  <cp:revision>30</cp:revision>
  <dcterms:created xsi:type="dcterms:W3CDTF">2012-05-09T06:16:10Z</dcterms:created>
  <dcterms:modified xsi:type="dcterms:W3CDTF">2012-05-14T12:11:24Z</dcterms:modified>
</cp:coreProperties>
</file>