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sldIdLst>
    <p:sldId id="256" r:id="rId2"/>
    <p:sldId id="257" r:id="rId3"/>
    <p:sldId id="296" r:id="rId4"/>
    <p:sldId id="258" r:id="rId5"/>
    <p:sldId id="259" r:id="rId6"/>
    <p:sldId id="260" r:id="rId7"/>
    <p:sldId id="273" r:id="rId8"/>
    <p:sldId id="261" r:id="rId9"/>
    <p:sldId id="272" r:id="rId10"/>
    <p:sldId id="262" r:id="rId11"/>
    <p:sldId id="263" r:id="rId12"/>
    <p:sldId id="264" r:id="rId13"/>
    <p:sldId id="270" r:id="rId14"/>
    <p:sldId id="271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65" r:id="rId23"/>
    <p:sldId id="266" r:id="rId24"/>
    <p:sldId id="274" r:id="rId25"/>
    <p:sldId id="275" r:id="rId26"/>
    <p:sldId id="267" r:id="rId27"/>
    <p:sldId id="268" r:id="rId28"/>
    <p:sldId id="269" r:id="rId29"/>
    <p:sldId id="277" r:id="rId30"/>
    <p:sldId id="29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Pulpit\Ekologia\ankieta%20podsumowanie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Pulpit\Ekologia\ankieta%20podsumowanie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Pulpit\Ekologia\ankieta%20podsumowanie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Pulpit\Ekologia\ankieta%20podsumowanie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Pulpit\Ekologia\ankieta%20podsumowanie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Pulpit\Ekologia\ankieta%20podsumowanie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Pulpit\Ekologia\ankieta%20podsumowanie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Pulpit\Ekologia\ankieta%20podsumowanie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Pulpit\Ekologia\ankieta%20podsumowanie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Arkusz1!$C$1</c:f>
              <c:strCache>
                <c:ptCount val="1"/>
                <c:pt idx="0">
                  <c:v>1 termin</c:v>
                </c:pt>
              </c:strCache>
            </c:strRef>
          </c:tx>
          <c:dLbls>
            <c:showVal val="1"/>
          </c:dLbls>
          <c:cat>
            <c:multiLvlStrRef>
              <c:f>Arkusz1!$A$2:$B$4</c:f>
              <c:multiLvlStrCache>
                <c:ptCount val="3"/>
                <c:lvl>
                  <c:pt idx="0">
                    <c:v>5 lat</c:v>
                  </c:pt>
                  <c:pt idx="1">
                    <c:v>100 lat</c:v>
                  </c:pt>
                  <c:pt idx="2">
                    <c:v>50 lat</c:v>
                  </c:pt>
                </c:lvl>
                <c:lvl>
                  <c:pt idx="0">
                    <c:v>1.Ile lat rozkłada się guma do żucia?</c:v>
                  </c:pt>
                </c:lvl>
              </c:multiLvlStrCache>
            </c:multiLvlStrRef>
          </c:cat>
          <c:val>
            <c:numRef>
              <c:f>Arkusz1!$C$2:$C$4</c:f>
              <c:numCache>
                <c:formatCode>0%</c:formatCode>
                <c:ptCount val="3"/>
                <c:pt idx="0">
                  <c:v>0.26</c:v>
                </c:pt>
                <c:pt idx="1">
                  <c:v>0.35142857142857198</c:v>
                </c:pt>
                <c:pt idx="2">
                  <c:v>0.39000000000000051</c:v>
                </c:pt>
              </c:numCache>
            </c:numRef>
          </c:val>
        </c:ser>
        <c:ser>
          <c:idx val="1"/>
          <c:order val="1"/>
          <c:tx>
            <c:strRef>
              <c:f>Arkusz1!$D$1</c:f>
              <c:strCache>
                <c:ptCount val="1"/>
                <c:pt idx="0">
                  <c:v>2 termin</c:v>
                </c:pt>
              </c:strCache>
            </c:strRef>
          </c:tx>
          <c:dLbls>
            <c:showVal val="1"/>
          </c:dLbls>
          <c:cat>
            <c:multiLvlStrRef>
              <c:f>Arkusz1!$A$2:$B$4</c:f>
              <c:multiLvlStrCache>
                <c:ptCount val="3"/>
                <c:lvl>
                  <c:pt idx="0">
                    <c:v>5 lat</c:v>
                  </c:pt>
                  <c:pt idx="1">
                    <c:v>100 lat</c:v>
                  </c:pt>
                  <c:pt idx="2">
                    <c:v>50 lat</c:v>
                  </c:pt>
                </c:lvl>
                <c:lvl>
                  <c:pt idx="0">
                    <c:v>1.Ile lat rozkłada się guma do żucia?</c:v>
                  </c:pt>
                </c:lvl>
              </c:multiLvlStrCache>
            </c:multiLvlStrRef>
          </c:cat>
          <c:val>
            <c:numRef>
              <c:f>Arkusz1!$D$2:$D$4</c:f>
              <c:numCache>
                <c:formatCode>0%</c:formatCode>
                <c:ptCount val="3"/>
                <c:pt idx="0">
                  <c:v>0.16666666666666671</c:v>
                </c:pt>
                <c:pt idx="1">
                  <c:v>0.28571428571428625</c:v>
                </c:pt>
                <c:pt idx="2">
                  <c:v>0.54761904761904845</c:v>
                </c:pt>
              </c:numCache>
            </c:numRef>
          </c:val>
        </c:ser>
        <c:axId val="41376384"/>
        <c:axId val="41533824"/>
      </c:barChart>
      <c:catAx>
        <c:axId val="41376384"/>
        <c:scaling>
          <c:orientation val="minMax"/>
        </c:scaling>
        <c:axPos val="b"/>
        <c:numFmt formatCode="General" sourceLinked="1"/>
        <c:tickLblPos val="nextTo"/>
        <c:crossAx val="41533824"/>
        <c:crosses val="autoZero"/>
        <c:auto val="1"/>
        <c:lblAlgn val="ctr"/>
        <c:lblOffset val="100"/>
      </c:catAx>
      <c:valAx>
        <c:axId val="41533824"/>
        <c:scaling>
          <c:orientation val="minMax"/>
        </c:scaling>
        <c:axPos val="l"/>
        <c:majorGridlines/>
        <c:numFmt formatCode="0%" sourceLinked="1"/>
        <c:tickLblPos val="nextTo"/>
        <c:crossAx val="41376384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>
        <c:manualLayout>
          <c:layoutTarget val="inner"/>
          <c:xMode val="edge"/>
          <c:yMode val="edge"/>
          <c:x val="5.3758691320523508E-2"/>
          <c:y val="1.3602667387911221E-2"/>
          <c:w val="0.85826702583229642"/>
          <c:h val="0.84101642849735436"/>
        </c:manualLayout>
      </c:layout>
      <c:barChart>
        <c:barDir val="col"/>
        <c:grouping val="clustered"/>
        <c:ser>
          <c:idx val="0"/>
          <c:order val="0"/>
          <c:dLbls>
            <c:showVal val="1"/>
          </c:dLbls>
          <c:cat>
            <c:multiLvlStrRef>
              <c:f>Arkusz1!$A$6:$B$8</c:f>
              <c:multiLvlStrCache>
                <c:ptCount val="3"/>
                <c:lvl>
                  <c:pt idx="0">
                    <c:v>100 lat</c:v>
                  </c:pt>
                  <c:pt idx="1">
                    <c:v>500 lat</c:v>
                  </c:pt>
                  <c:pt idx="2">
                    <c:v>1.000.000 lat</c:v>
                  </c:pt>
                </c:lvl>
                <c:lvl>
                  <c:pt idx="0">
                    <c:v>2. Ile lat rozkłada się szklana butelka?</c:v>
                  </c:pt>
                </c:lvl>
              </c:multiLvlStrCache>
            </c:multiLvlStrRef>
          </c:cat>
          <c:val>
            <c:numRef>
              <c:f>Arkusz1!$C$6:$C$8</c:f>
              <c:numCache>
                <c:formatCode>0%</c:formatCode>
                <c:ptCount val="3"/>
                <c:pt idx="0">
                  <c:v>0.16571428571428595</c:v>
                </c:pt>
                <c:pt idx="1">
                  <c:v>0.45428571428571435</c:v>
                </c:pt>
                <c:pt idx="2">
                  <c:v>0.35000000000000031</c:v>
                </c:pt>
              </c:numCache>
            </c:numRef>
          </c:val>
        </c:ser>
        <c:ser>
          <c:idx val="1"/>
          <c:order val="1"/>
          <c:dLbls>
            <c:showVal val="1"/>
          </c:dLbls>
          <c:cat>
            <c:multiLvlStrRef>
              <c:f>Arkusz1!$A$6:$B$8</c:f>
              <c:multiLvlStrCache>
                <c:ptCount val="3"/>
                <c:lvl>
                  <c:pt idx="0">
                    <c:v>100 lat</c:v>
                  </c:pt>
                  <c:pt idx="1">
                    <c:v>500 lat</c:v>
                  </c:pt>
                  <c:pt idx="2">
                    <c:v>1.000.000 lat</c:v>
                  </c:pt>
                </c:lvl>
                <c:lvl>
                  <c:pt idx="0">
                    <c:v>2. Ile lat rozkłada się szklana butelka?</c:v>
                  </c:pt>
                </c:lvl>
              </c:multiLvlStrCache>
            </c:multiLvlStrRef>
          </c:cat>
          <c:val>
            <c:numRef>
              <c:f>Arkusz1!$D$6:$D$8</c:f>
              <c:numCache>
                <c:formatCode>0%</c:formatCode>
                <c:ptCount val="3"/>
                <c:pt idx="0">
                  <c:v>0.1111111111111111</c:v>
                </c:pt>
                <c:pt idx="1">
                  <c:v>0.42063492063492081</c:v>
                </c:pt>
                <c:pt idx="2">
                  <c:v>0.46825396825396831</c:v>
                </c:pt>
              </c:numCache>
            </c:numRef>
          </c:val>
        </c:ser>
        <c:axId val="55592448"/>
        <c:axId val="55593984"/>
      </c:barChart>
      <c:catAx>
        <c:axId val="55592448"/>
        <c:scaling>
          <c:orientation val="minMax"/>
        </c:scaling>
        <c:axPos val="b"/>
        <c:numFmt formatCode="General" sourceLinked="1"/>
        <c:tickLblPos val="nextTo"/>
        <c:crossAx val="55593984"/>
        <c:crosses val="autoZero"/>
        <c:auto val="1"/>
        <c:lblAlgn val="ctr"/>
        <c:lblOffset val="100"/>
      </c:catAx>
      <c:valAx>
        <c:axId val="55593984"/>
        <c:scaling>
          <c:orientation val="minMax"/>
        </c:scaling>
        <c:axPos val="l"/>
        <c:majorGridlines/>
        <c:numFmt formatCode="0%" sourceLinked="1"/>
        <c:tickLblPos val="nextTo"/>
        <c:crossAx val="5559244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>
        <c:manualLayout>
          <c:layoutTarget val="inner"/>
          <c:xMode val="edge"/>
          <c:yMode val="edge"/>
          <c:x val="6.484347852370273E-2"/>
          <c:y val="2.5715064710768898E-2"/>
          <c:w val="0.86113329218907253"/>
          <c:h val="0.84930164528486363"/>
        </c:manualLayout>
      </c:layout>
      <c:barChart>
        <c:barDir val="col"/>
        <c:grouping val="clustered"/>
        <c:ser>
          <c:idx val="0"/>
          <c:order val="0"/>
          <c:dLbls>
            <c:showVal val="1"/>
          </c:dLbls>
          <c:cat>
            <c:multiLvlStrRef>
              <c:f>Arkusz1!$A$10:$B$12</c:f>
              <c:multiLvlStrCache>
                <c:ptCount val="3"/>
                <c:lvl>
                  <c:pt idx="0">
                    <c:v>w celu zaoszczędzenia  </c:v>
                  </c:pt>
                  <c:pt idx="1">
                    <c:v> w celu powtórnego przetworzenia      </c:v>
                  </c:pt>
                  <c:pt idx="2">
                    <c:v>wszystko jedno czy są segregowane, czy nie</c:v>
                  </c:pt>
                </c:lvl>
                <c:lvl>
                  <c:pt idx="0">
                    <c:v>3. W jakim celu segreguje się odpady?</c:v>
                  </c:pt>
                </c:lvl>
              </c:multiLvlStrCache>
            </c:multiLvlStrRef>
          </c:cat>
          <c:val>
            <c:numRef>
              <c:f>Arkusz1!$C$10:$C$12</c:f>
              <c:numCache>
                <c:formatCode>0%</c:formatCode>
                <c:ptCount val="3"/>
                <c:pt idx="0">
                  <c:v>0.10142857142857158</c:v>
                </c:pt>
                <c:pt idx="1">
                  <c:v>0.84857142857142864</c:v>
                </c:pt>
                <c:pt idx="2">
                  <c:v>0.05</c:v>
                </c:pt>
              </c:numCache>
            </c:numRef>
          </c:val>
        </c:ser>
        <c:ser>
          <c:idx val="1"/>
          <c:order val="1"/>
          <c:dLbls>
            <c:showVal val="1"/>
          </c:dLbls>
          <c:cat>
            <c:multiLvlStrRef>
              <c:f>Arkusz1!$A$10:$B$12</c:f>
              <c:multiLvlStrCache>
                <c:ptCount val="3"/>
                <c:lvl>
                  <c:pt idx="0">
                    <c:v>w celu zaoszczędzenia  </c:v>
                  </c:pt>
                  <c:pt idx="1">
                    <c:v> w celu powtórnego przetworzenia      </c:v>
                  </c:pt>
                  <c:pt idx="2">
                    <c:v>wszystko jedno czy są segregowane, czy nie</c:v>
                  </c:pt>
                </c:lvl>
                <c:lvl>
                  <c:pt idx="0">
                    <c:v>3. W jakim celu segreguje się odpady?</c:v>
                  </c:pt>
                </c:lvl>
              </c:multiLvlStrCache>
            </c:multiLvlStrRef>
          </c:cat>
          <c:val>
            <c:numRef>
              <c:f>Arkusz1!$D$10:$D$12</c:f>
              <c:numCache>
                <c:formatCode>0%</c:formatCode>
                <c:ptCount val="3"/>
                <c:pt idx="0">
                  <c:v>6.3492063492063502E-2</c:v>
                </c:pt>
                <c:pt idx="1">
                  <c:v>0.86507936507936511</c:v>
                </c:pt>
                <c:pt idx="2">
                  <c:v>7.1428571428571425E-2</c:v>
                </c:pt>
              </c:numCache>
            </c:numRef>
          </c:val>
        </c:ser>
        <c:axId val="55845248"/>
        <c:axId val="55846784"/>
      </c:barChart>
      <c:catAx>
        <c:axId val="55845248"/>
        <c:scaling>
          <c:orientation val="minMax"/>
        </c:scaling>
        <c:axPos val="b"/>
        <c:numFmt formatCode="General" sourceLinked="1"/>
        <c:tickLblPos val="nextTo"/>
        <c:crossAx val="55846784"/>
        <c:crosses val="autoZero"/>
        <c:auto val="1"/>
        <c:lblAlgn val="ctr"/>
        <c:lblOffset val="100"/>
      </c:catAx>
      <c:valAx>
        <c:axId val="55846784"/>
        <c:scaling>
          <c:orientation val="minMax"/>
        </c:scaling>
        <c:axPos val="l"/>
        <c:majorGridlines/>
        <c:numFmt formatCode="0%" sourceLinked="1"/>
        <c:tickLblPos val="nextTo"/>
        <c:crossAx val="5584524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cat>
            <c:multiLvlStrRef>
              <c:f>Arkusz1!$A$14:$B$16</c:f>
              <c:multiLvlStrCache>
                <c:ptCount val="3"/>
                <c:lvl>
                  <c:pt idx="0">
                    <c:v>puszki, drobny złom, kapsle od butelek </c:v>
                  </c:pt>
                  <c:pt idx="1">
                    <c:v>butelki, słoiki, ceramikę    </c:v>
                  </c:pt>
                  <c:pt idx="2">
                    <c:v>butelki po napojach typu PET, pojemniki po szamponach , mydłach</c:v>
                  </c:pt>
                </c:lvl>
                <c:lvl>
                  <c:pt idx="0">
                    <c:v>4.Do kontenera z napisem tworzywa sztuczne należy wrzucać:</c:v>
                  </c:pt>
                </c:lvl>
              </c:multiLvlStrCache>
            </c:multiLvlStrRef>
          </c:cat>
          <c:val>
            <c:numRef>
              <c:f>Arkusz1!$C$14:$C$16</c:f>
              <c:numCache>
                <c:formatCode>0%</c:formatCode>
                <c:ptCount val="3"/>
                <c:pt idx="0">
                  <c:v>0.24571428571428608</c:v>
                </c:pt>
                <c:pt idx="1">
                  <c:v>0.14357142857142932</c:v>
                </c:pt>
                <c:pt idx="2">
                  <c:v>0.60571428571428554</c:v>
                </c:pt>
              </c:numCache>
            </c:numRef>
          </c:val>
        </c:ser>
        <c:ser>
          <c:idx val="1"/>
          <c:order val="1"/>
          <c:dLbls>
            <c:showVal val="1"/>
          </c:dLbls>
          <c:cat>
            <c:multiLvlStrRef>
              <c:f>Arkusz1!$A$14:$B$16</c:f>
              <c:multiLvlStrCache>
                <c:ptCount val="3"/>
                <c:lvl>
                  <c:pt idx="0">
                    <c:v>puszki, drobny złom, kapsle od butelek </c:v>
                  </c:pt>
                  <c:pt idx="1">
                    <c:v>butelki, słoiki, ceramikę    </c:v>
                  </c:pt>
                  <c:pt idx="2">
                    <c:v>butelki po napojach typu PET, pojemniki po szamponach , mydłach</c:v>
                  </c:pt>
                </c:lvl>
                <c:lvl>
                  <c:pt idx="0">
                    <c:v>4.Do kontenera z napisem tworzywa sztuczne należy wrzucać:</c:v>
                  </c:pt>
                </c:lvl>
              </c:multiLvlStrCache>
            </c:multiLvlStrRef>
          </c:cat>
          <c:val>
            <c:numRef>
              <c:f>Arkusz1!$D$14:$D$16</c:f>
              <c:numCache>
                <c:formatCode>0%</c:formatCode>
                <c:ptCount val="3"/>
                <c:pt idx="0">
                  <c:v>0.19841269841269862</c:v>
                </c:pt>
                <c:pt idx="1">
                  <c:v>0.30158730158730207</c:v>
                </c:pt>
                <c:pt idx="2">
                  <c:v>0.5</c:v>
                </c:pt>
              </c:numCache>
            </c:numRef>
          </c:val>
        </c:ser>
        <c:axId val="55864320"/>
        <c:axId val="55870208"/>
      </c:barChart>
      <c:catAx>
        <c:axId val="55864320"/>
        <c:scaling>
          <c:orientation val="minMax"/>
        </c:scaling>
        <c:axPos val="b"/>
        <c:numFmt formatCode="General" sourceLinked="1"/>
        <c:tickLblPos val="nextTo"/>
        <c:crossAx val="55870208"/>
        <c:crosses val="autoZero"/>
        <c:auto val="1"/>
        <c:lblAlgn val="ctr"/>
        <c:lblOffset val="100"/>
      </c:catAx>
      <c:valAx>
        <c:axId val="55870208"/>
        <c:scaling>
          <c:orientation val="minMax"/>
        </c:scaling>
        <c:axPos val="l"/>
        <c:majorGridlines/>
        <c:numFmt formatCode="0%" sourceLinked="1"/>
        <c:tickLblPos val="nextTo"/>
        <c:crossAx val="55864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2077446164097865"/>
          <c:y val="0.46192167558071845"/>
          <c:w val="5.7512299716210656E-2"/>
          <c:h val="8.0614522815823569E-2"/>
        </c:manualLayout>
      </c:layout>
    </c:legend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cat>
            <c:multiLvlStrRef>
              <c:f>Arkusz1!$A$18:$B$20</c:f>
              <c:multiLvlStrCache>
                <c:ptCount val="3"/>
                <c:lvl>
                  <c:pt idx="0">
                    <c:v>obierki warzyw,  fusy z herbaty i kawy , popiół z kominka     </c:v>
                  </c:pt>
                  <c:pt idx="1">
                    <c:v>skórki pomarańczy, pocięty papier, skoszoną trawę </c:v>
                  </c:pt>
                  <c:pt idx="2">
                    <c:v>drobne gałęzie, resztki mięsa, zawartość odkurzacza</c:v>
                  </c:pt>
                </c:lvl>
                <c:lvl>
                  <c:pt idx="0">
                    <c:v>5. Którą grupę odpadków można kompostować?</c:v>
                  </c:pt>
                </c:lvl>
              </c:multiLvlStrCache>
            </c:multiLvlStrRef>
          </c:cat>
          <c:val>
            <c:numRef>
              <c:f>Arkusz1!$C$18:$C$20</c:f>
              <c:numCache>
                <c:formatCode>0%</c:formatCode>
                <c:ptCount val="3"/>
                <c:pt idx="0">
                  <c:v>0.5542857142857146</c:v>
                </c:pt>
                <c:pt idx="1">
                  <c:v>0.29142857142857215</c:v>
                </c:pt>
                <c:pt idx="2">
                  <c:v>0.15285714285714319</c:v>
                </c:pt>
              </c:numCache>
            </c:numRef>
          </c:val>
        </c:ser>
        <c:ser>
          <c:idx val="1"/>
          <c:order val="1"/>
          <c:dLbls>
            <c:showVal val="1"/>
          </c:dLbls>
          <c:cat>
            <c:multiLvlStrRef>
              <c:f>Arkusz1!$A$18:$B$20</c:f>
              <c:multiLvlStrCache>
                <c:ptCount val="3"/>
                <c:lvl>
                  <c:pt idx="0">
                    <c:v>obierki warzyw,  fusy z herbaty i kawy , popiół z kominka     </c:v>
                  </c:pt>
                  <c:pt idx="1">
                    <c:v>skórki pomarańczy, pocięty papier, skoszoną trawę </c:v>
                  </c:pt>
                  <c:pt idx="2">
                    <c:v>drobne gałęzie, resztki mięsa, zawartość odkurzacza</c:v>
                  </c:pt>
                </c:lvl>
                <c:lvl>
                  <c:pt idx="0">
                    <c:v>5. Którą grupę odpadków można kompostować?</c:v>
                  </c:pt>
                </c:lvl>
              </c:multiLvlStrCache>
            </c:multiLvlStrRef>
          </c:cat>
          <c:val>
            <c:numRef>
              <c:f>Arkusz1!$D$18:$D$20</c:f>
              <c:numCache>
                <c:formatCode>0%</c:formatCode>
                <c:ptCount val="3"/>
                <c:pt idx="0">
                  <c:v>0.53174603174603152</c:v>
                </c:pt>
                <c:pt idx="1">
                  <c:v>0.23809523809523847</c:v>
                </c:pt>
                <c:pt idx="2">
                  <c:v>0.2301587301587302</c:v>
                </c:pt>
              </c:numCache>
            </c:numRef>
          </c:val>
        </c:ser>
        <c:axId val="56170368"/>
        <c:axId val="56171904"/>
      </c:barChart>
      <c:catAx>
        <c:axId val="56170368"/>
        <c:scaling>
          <c:orientation val="minMax"/>
        </c:scaling>
        <c:axPos val="b"/>
        <c:numFmt formatCode="General" sourceLinked="1"/>
        <c:tickLblPos val="nextTo"/>
        <c:crossAx val="56171904"/>
        <c:crosses val="autoZero"/>
        <c:auto val="1"/>
        <c:lblAlgn val="ctr"/>
        <c:lblOffset val="100"/>
      </c:catAx>
      <c:valAx>
        <c:axId val="56171904"/>
        <c:scaling>
          <c:orientation val="minMax"/>
        </c:scaling>
        <c:axPos val="l"/>
        <c:majorGridlines/>
        <c:numFmt formatCode="0%" sourceLinked="1"/>
        <c:tickLblPos val="nextTo"/>
        <c:crossAx val="5617036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cat>
            <c:multiLvlStrRef>
              <c:f>Arkusz1!$A$22:$B$24</c:f>
              <c:multiLvlStrCache>
                <c:ptCount val="3"/>
                <c:lvl>
                  <c:pt idx="0">
                    <c:v> Symbol oznacza, iż opakowanie posiada atest dopuszczający je do kontaktu z żywnością</c:v>
                  </c:pt>
                  <c:pt idx="1">
                    <c:v>Symbol  spotykany na kosmetykach, do których testowania nie wykorzystano zwierząt</c:v>
                  </c:pt>
                  <c:pt idx="2">
                    <c:v> Symbol ten oznacza, iż wyrób wykonany jest z papieru , który można poddać procesowi recyklingu</c:v>
                  </c:pt>
                </c:lvl>
                <c:lvl>
                  <c:pt idx="0">
                    <c:v>6. Co oznacza ten symbol?</c:v>
                  </c:pt>
                </c:lvl>
              </c:multiLvlStrCache>
            </c:multiLvlStrRef>
          </c:cat>
          <c:val>
            <c:numRef>
              <c:f>Arkusz1!$C$22:$C$24</c:f>
              <c:numCache>
                <c:formatCode>0%</c:formatCode>
                <c:ptCount val="3"/>
                <c:pt idx="0">
                  <c:v>0.10857142857142862</c:v>
                </c:pt>
                <c:pt idx="1">
                  <c:v>0.16428571428571417</c:v>
                </c:pt>
                <c:pt idx="2">
                  <c:v>0.69571428571428551</c:v>
                </c:pt>
              </c:numCache>
            </c:numRef>
          </c:val>
        </c:ser>
        <c:ser>
          <c:idx val="1"/>
          <c:order val="1"/>
          <c:dLbls>
            <c:showVal val="1"/>
          </c:dLbls>
          <c:cat>
            <c:multiLvlStrRef>
              <c:f>Arkusz1!$A$22:$B$24</c:f>
              <c:multiLvlStrCache>
                <c:ptCount val="3"/>
                <c:lvl>
                  <c:pt idx="0">
                    <c:v> Symbol oznacza, iż opakowanie posiada atest dopuszczający je do kontaktu z żywnością</c:v>
                  </c:pt>
                  <c:pt idx="1">
                    <c:v>Symbol  spotykany na kosmetykach, do których testowania nie wykorzystano zwierząt</c:v>
                  </c:pt>
                  <c:pt idx="2">
                    <c:v> Symbol ten oznacza, iż wyrób wykonany jest z papieru , który można poddać procesowi recyklingu</c:v>
                  </c:pt>
                </c:lvl>
                <c:lvl>
                  <c:pt idx="0">
                    <c:v>6. Co oznacza ten symbol?</c:v>
                  </c:pt>
                </c:lvl>
              </c:multiLvlStrCache>
            </c:multiLvlStrRef>
          </c:cat>
          <c:val>
            <c:numRef>
              <c:f>Arkusz1!$D$22:$D$24</c:f>
              <c:numCache>
                <c:formatCode>0%</c:formatCode>
                <c:ptCount val="3"/>
                <c:pt idx="0">
                  <c:v>0.13492063492063489</c:v>
                </c:pt>
                <c:pt idx="1">
                  <c:v>0.16666666666666666</c:v>
                </c:pt>
                <c:pt idx="2">
                  <c:v>0.69841269841269837</c:v>
                </c:pt>
              </c:numCache>
            </c:numRef>
          </c:val>
        </c:ser>
        <c:axId val="56214272"/>
        <c:axId val="56215808"/>
      </c:barChart>
      <c:catAx>
        <c:axId val="56214272"/>
        <c:scaling>
          <c:orientation val="minMax"/>
        </c:scaling>
        <c:axPos val="b"/>
        <c:numFmt formatCode="General" sourceLinked="1"/>
        <c:tickLblPos val="nextTo"/>
        <c:crossAx val="56215808"/>
        <c:crosses val="autoZero"/>
        <c:auto val="1"/>
        <c:lblAlgn val="ctr"/>
        <c:lblOffset val="100"/>
      </c:catAx>
      <c:valAx>
        <c:axId val="56215808"/>
        <c:scaling>
          <c:orientation val="minMax"/>
        </c:scaling>
        <c:axPos val="l"/>
        <c:majorGridlines/>
        <c:numFmt formatCode="0%" sourceLinked="1"/>
        <c:tickLblPos val="nextTo"/>
        <c:crossAx val="56214272"/>
        <c:crosses val="autoZero"/>
        <c:crossBetween val="between"/>
      </c:valAx>
    </c:plotArea>
    <c:legend>
      <c:legendPos val="r"/>
    </c:legend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cat>
            <c:multiLvlStrRef>
              <c:f>Arkusz1!$A$26:$B$28</c:f>
              <c:multiLvlStrCache>
                <c:ptCount val="3"/>
                <c:lvl>
                  <c:pt idx="0">
                    <c:v>5 lat    </c:v>
                  </c:pt>
                  <c:pt idx="1">
                    <c:v>150 lat</c:v>
                  </c:pt>
                  <c:pt idx="2">
                    <c:v> 600 lat</c:v>
                  </c:pt>
                </c:lvl>
                <c:lvl>
                  <c:pt idx="0">
                    <c:v>7. Ile lat rozkłada się plastikowa reklamówka?</c:v>
                  </c:pt>
                </c:lvl>
              </c:multiLvlStrCache>
            </c:multiLvlStrRef>
          </c:cat>
          <c:val>
            <c:numRef>
              <c:f>Arkusz1!$C$26:$C$28</c:f>
              <c:numCache>
                <c:formatCode>0%</c:formatCode>
                <c:ptCount val="3"/>
                <c:pt idx="0">
                  <c:v>0.23285714285714307</c:v>
                </c:pt>
                <c:pt idx="1">
                  <c:v>0.42714285714285788</c:v>
                </c:pt>
                <c:pt idx="2">
                  <c:v>0.33857142857142858</c:v>
                </c:pt>
              </c:numCache>
            </c:numRef>
          </c:val>
        </c:ser>
        <c:ser>
          <c:idx val="1"/>
          <c:order val="1"/>
          <c:dLbls>
            <c:showVal val="1"/>
          </c:dLbls>
          <c:cat>
            <c:multiLvlStrRef>
              <c:f>Arkusz1!$A$26:$B$28</c:f>
              <c:multiLvlStrCache>
                <c:ptCount val="3"/>
                <c:lvl>
                  <c:pt idx="0">
                    <c:v>5 lat    </c:v>
                  </c:pt>
                  <c:pt idx="1">
                    <c:v>150 lat</c:v>
                  </c:pt>
                  <c:pt idx="2">
                    <c:v> 600 lat</c:v>
                  </c:pt>
                </c:lvl>
                <c:lvl>
                  <c:pt idx="0">
                    <c:v>7. Ile lat rozkłada się plastikowa reklamówka?</c:v>
                  </c:pt>
                </c:lvl>
              </c:multiLvlStrCache>
            </c:multiLvlStrRef>
          </c:cat>
          <c:val>
            <c:numRef>
              <c:f>Arkusz1!$D$26:$D$28</c:f>
              <c:numCache>
                <c:formatCode>0%</c:formatCode>
                <c:ptCount val="3"/>
                <c:pt idx="0">
                  <c:v>0.16666666666666666</c:v>
                </c:pt>
                <c:pt idx="1">
                  <c:v>0.42063492063492081</c:v>
                </c:pt>
                <c:pt idx="2">
                  <c:v>0.41269841269841268</c:v>
                </c:pt>
              </c:numCache>
            </c:numRef>
          </c:val>
        </c:ser>
        <c:axId val="56233344"/>
        <c:axId val="56251520"/>
      </c:barChart>
      <c:catAx>
        <c:axId val="56233344"/>
        <c:scaling>
          <c:orientation val="minMax"/>
        </c:scaling>
        <c:axPos val="b"/>
        <c:numFmt formatCode="General" sourceLinked="1"/>
        <c:tickLblPos val="nextTo"/>
        <c:crossAx val="56251520"/>
        <c:crosses val="autoZero"/>
        <c:auto val="1"/>
        <c:lblAlgn val="ctr"/>
        <c:lblOffset val="100"/>
      </c:catAx>
      <c:valAx>
        <c:axId val="56251520"/>
        <c:scaling>
          <c:orientation val="minMax"/>
        </c:scaling>
        <c:axPos val="l"/>
        <c:majorGridlines/>
        <c:numFmt formatCode="0%" sourceLinked="1"/>
        <c:tickLblPos val="nextTo"/>
        <c:crossAx val="56233344"/>
        <c:crosses val="autoZero"/>
        <c:crossBetween val="between"/>
      </c:valAx>
    </c:plotArea>
    <c:legend>
      <c:legendPos val="r"/>
    </c:legend>
    <c:plotVisOnly val="1"/>
    <c:dispBlanksAs val="gap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cat>
            <c:multiLvlStrRef>
              <c:f>Arkusz1!$A$30:$B$32</c:f>
              <c:multiLvlStrCache>
                <c:ptCount val="3"/>
                <c:lvl>
                  <c:pt idx="0">
                    <c:v>tak</c:v>
                  </c:pt>
                  <c:pt idx="1">
                    <c:v>nie</c:v>
                  </c:pt>
                  <c:pt idx="2">
                    <c:v>nie wiem</c:v>
                  </c:pt>
                </c:lvl>
                <c:lvl>
                  <c:pt idx="0">
                    <c:v>8. Czy w pobliżu Twojego domu znajdują się różnokolorowe  pojemniki do segregacji odpadów?</c:v>
                  </c:pt>
                </c:lvl>
              </c:multiLvlStrCache>
            </c:multiLvlStrRef>
          </c:cat>
          <c:val>
            <c:numRef>
              <c:f>Arkusz1!$C$30:$C$32</c:f>
              <c:numCache>
                <c:formatCode>0%</c:formatCode>
                <c:ptCount val="3"/>
                <c:pt idx="0">
                  <c:v>0.5485714285714286</c:v>
                </c:pt>
                <c:pt idx="1">
                  <c:v>0.26285714285714284</c:v>
                </c:pt>
                <c:pt idx="2">
                  <c:v>0.19</c:v>
                </c:pt>
              </c:numCache>
            </c:numRef>
          </c:val>
        </c:ser>
        <c:ser>
          <c:idx val="1"/>
          <c:order val="1"/>
          <c:dLbls>
            <c:showVal val="1"/>
          </c:dLbls>
          <c:cat>
            <c:multiLvlStrRef>
              <c:f>Arkusz1!$A$30:$B$32</c:f>
              <c:multiLvlStrCache>
                <c:ptCount val="3"/>
                <c:lvl>
                  <c:pt idx="0">
                    <c:v>tak</c:v>
                  </c:pt>
                  <c:pt idx="1">
                    <c:v>nie</c:v>
                  </c:pt>
                  <c:pt idx="2">
                    <c:v>nie wiem</c:v>
                  </c:pt>
                </c:lvl>
                <c:lvl>
                  <c:pt idx="0">
                    <c:v>8. Czy w pobliżu Twojego domu znajdują się różnokolorowe  pojemniki do segregacji odpadów?</c:v>
                  </c:pt>
                </c:lvl>
              </c:multiLvlStrCache>
            </c:multiLvlStrRef>
          </c:cat>
          <c:val>
            <c:numRef>
              <c:f>Arkusz1!$D$30:$D$32</c:f>
              <c:numCache>
                <c:formatCode>0%</c:formatCode>
                <c:ptCount val="3"/>
                <c:pt idx="0">
                  <c:v>0.55555555555555569</c:v>
                </c:pt>
                <c:pt idx="1">
                  <c:v>0.21428571428571427</c:v>
                </c:pt>
                <c:pt idx="2">
                  <c:v>0.2301587301587302</c:v>
                </c:pt>
              </c:numCache>
            </c:numRef>
          </c:val>
        </c:ser>
        <c:axId val="56281344"/>
        <c:axId val="56295424"/>
      </c:barChart>
      <c:catAx>
        <c:axId val="56281344"/>
        <c:scaling>
          <c:orientation val="minMax"/>
        </c:scaling>
        <c:axPos val="b"/>
        <c:numFmt formatCode="General" sourceLinked="1"/>
        <c:tickLblPos val="nextTo"/>
        <c:crossAx val="56295424"/>
        <c:crosses val="autoZero"/>
        <c:auto val="1"/>
        <c:lblAlgn val="ctr"/>
        <c:lblOffset val="100"/>
      </c:catAx>
      <c:valAx>
        <c:axId val="56295424"/>
        <c:scaling>
          <c:orientation val="minMax"/>
        </c:scaling>
        <c:axPos val="l"/>
        <c:majorGridlines/>
        <c:numFmt formatCode="0%" sourceLinked="1"/>
        <c:tickLblPos val="nextTo"/>
        <c:crossAx val="56281344"/>
        <c:crosses val="autoZero"/>
        <c:crossBetween val="between"/>
      </c:valAx>
    </c:plotArea>
    <c:legend>
      <c:legendPos val="r"/>
    </c:legend>
    <c:plotVisOnly val="1"/>
    <c:dispBlanksAs val="gap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cat>
            <c:multiLvlStrRef>
              <c:f>Arkusz1!$A$34:$B$37</c:f>
              <c:multiLvlStrCache>
                <c:ptCount val="4"/>
                <c:lvl>
                  <c:pt idx="0">
                    <c:v>tak</c:v>
                  </c:pt>
                  <c:pt idx="1">
                    <c:v>raczej tak</c:v>
                  </c:pt>
                  <c:pt idx="2">
                    <c:v>trudno powiedzieć</c:v>
                  </c:pt>
                  <c:pt idx="3">
                    <c:v>nie</c:v>
                  </c:pt>
                </c:lvl>
                <c:lvl>
                  <c:pt idx="0">
                    <c:v>9. Czy uważasz,  że Ty i Twoja rodzina macie wpływa na to, co robi się z odpadami w Twojej miejscowości?</c:v>
                  </c:pt>
                </c:lvl>
              </c:multiLvlStrCache>
            </c:multiLvlStrRef>
          </c:cat>
          <c:val>
            <c:numRef>
              <c:f>Arkusz1!$C$34:$C$37</c:f>
              <c:numCache>
                <c:formatCode>0%</c:formatCode>
                <c:ptCount val="4"/>
                <c:pt idx="0">
                  <c:v>0.2985714285714286</c:v>
                </c:pt>
                <c:pt idx="1">
                  <c:v>0.32571428571428662</c:v>
                </c:pt>
                <c:pt idx="2">
                  <c:v>0.24142857142857138</c:v>
                </c:pt>
                <c:pt idx="3">
                  <c:v>0.12714285714285714</c:v>
                </c:pt>
              </c:numCache>
            </c:numRef>
          </c:val>
        </c:ser>
        <c:ser>
          <c:idx val="1"/>
          <c:order val="1"/>
          <c:dLbls>
            <c:showVal val="1"/>
          </c:dLbls>
          <c:cat>
            <c:multiLvlStrRef>
              <c:f>Arkusz1!$A$34:$B$37</c:f>
              <c:multiLvlStrCache>
                <c:ptCount val="4"/>
                <c:lvl>
                  <c:pt idx="0">
                    <c:v>tak</c:v>
                  </c:pt>
                  <c:pt idx="1">
                    <c:v>raczej tak</c:v>
                  </c:pt>
                  <c:pt idx="2">
                    <c:v>trudno powiedzieć</c:v>
                  </c:pt>
                  <c:pt idx="3">
                    <c:v>nie</c:v>
                  </c:pt>
                </c:lvl>
                <c:lvl>
                  <c:pt idx="0">
                    <c:v>9. Czy uważasz,  że Ty i Twoja rodzina macie wpływa na to, co robi się z odpadami w Twojej miejscowości?</c:v>
                  </c:pt>
                </c:lvl>
              </c:multiLvlStrCache>
            </c:multiLvlStrRef>
          </c:cat>
          <c:val>
            <c:numRef>
              <c:f>Arkusz1!$D$34:$D$37</c:f>
              <c:numCache>
                <c:formatCode>0%</c:formatCode>
                <c:ptCount val="4"/>
                <c:pt idx="0">
                  <c:v>0.30952380952381015</c:v>
                </c:pt>
                <c:pt idx="1">
                  <c:v>0.29365079365079388</c:v>
                </c:pt>
                <c:pt idx="2">
                  <c:v>0.26984126984126988</c:v>
                </c:pt>
                <c:pt idx="3">
                  <c:v>0.12698412698412698</c:v>
                </c:pt>
              </c:numCache>
            </c:numRef>
          </c:val>
        </c:ser>
        <c:axId val="56312960"/>
        <c:axId val="56314496"/>
      </c:barChart>
      <c:catAx>
        <c:axId val="56312960"/>
        <c:scaling>
          <c:orientation val="minMax"/>
        </c:scaling>
        <c:axPos val="b"/>
        <c:numFmt formatCode="General" sourceLinked="1"/>
        <c:tickLblPos val="nextTo"/>
        <c:crossAx val="56314496"/>
        <c:crosses val="autoZero"/>
        <c:auto val="1"/>
        <c:lblAlgn val="ctr"/>
        <c:lblOffset val="100"/>
      </c:catAx>
      <c:valAx>
        <c:axId val="56314496"/>
        <c:scaling>
          <c:orientation val="minMax"/>
        </c:scaling>
        <c:axPos val="l"/>
        <c:majorGridlines/>
        <c:numFmt formatCode="0%" sourceLinked="1"/>
        <c:tickLblPos val="nextTo"/>
        <c:crossAx val="56312960"/>
        <c:crosses val="autoZero"/>
        <c:crossBetween val="between"/>
      </c:valAx>
    </c:plotArea>
    <c:legend>
      <c:legendPos val="r"/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3CC4D-DBD4-4387-95F2-E87D76B252E3}" type="datetimeFigureOut">
              <a:rPr lang="pl-PL" smtClean="0"/>
              <a:pPr/>
              <a:t>2011-05-17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92CB8-9042-4959-8D5B-E068B1726B6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92CB8-9042-4959-8D5B-E068B1726B61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985-E37E-4B72-A72B-6737B73EE96D}" type="datetimeFigureOut">
              <a:rPr lang="pl-PL" smtClean="0"/>
              <a:pPr/>
              <a:t>2011-05-17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A5C70-667C-4FDB-8D9D-4616BB683170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985-E37E-4B72-A72B-6737B73EE96D}" type="datetimeFigureOut">
              <a:rPr lang="pl-PL" smtClean="0"/>
              <a:pPr/>
              <a:t>2011-05-17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A5C70-667C-4FDB-8D9D-4616BB683170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985-E37E-4B72-A72B-6737B73EE96D}" type="datetimeFigureOut">
              <a:rPr lang="pl-PL" smtClean="0"/>
              <a:pPr/>
              <a:t>2011-05-17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A5C70-667C-4FDB-8D9D-4616BB683170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985-E37E-4B72-A72B-6737B73EE96D}" type="datetimeFigureOut">
              <a:rPr lang="pl-PL" smtClean="0"/>
              <a:pPr/>
              <a:t>2011-05-17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A5C70-667C-4FDB-8D9D-4616BB683170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985-E37E-4B72-A72B-6737B73EE96D}" type="datetimeFigureOut">
              <a:rPr lang="pl-PL" smtClean="0"/>
              <a:pPr/>
              <a:t>2011-05-17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A5C70-667C-4FDB-8D9D-4616BB683170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985-E37E-4B72-A72B-6737B73EE96D}" type="datetimeFigureOut">
              <a:rPr lang="pl-PL" smtClean="0"/>
              <a:pPr/>
              <a:t>2011-05-17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A5C70-667C-4FDB-8D9D-4616BB683170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985-E37E-4B72-A72B-6737B73EE96D}" type="datetimeFigureOut">
              <a:rPr lang="pl-PL" smtClean="0"/>
              <a:pPr/>
              <a:t>2011-05-17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A5C70-667C-4FDB-8D9D-4616BB683170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985-E37E-4B72-A72B-6737B73EE96D}" type="datetimeFigureOut">
              <a:rPr lang="pl-PL" smtClean="0"/>
              <a:pPr/>
              <a:t>2011-05-17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A5C70-667C-4FDB-8D9D-4616BB683170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985-E37E-4B72-A72B-6737B73EE96D}" type="datetimeFigureOut">
              <a:rPr lang="pl-PL" smtClean="0"/>
              <a:pPr/>
              <a:t>2011-05-17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A5C70-667C-4FDB-8D9D-4616BB683170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985-E37E-4B72-A72B-6737B73EE96D}" type="datetimeFigureOut">
              <a:rPr lang="pl-PL" smtClean="0"/>
              <a:pPr/>
              <a:t>2011-05-17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A5C70-667C-4FDB-8D9D-4616BB683170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985-E37E-4B72-A72B-6737B73EE96D}" type="datetimeFigureOut">
              <a:rPr lang="pl-PL" smtClean="0"/>
              <a:pPr/>
              <a:t>2011-05-17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A5C70-667C-4FDB-8D9D-4616BB683170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E6985-E37E-4B72-A72B-6737B73EE96D}" type="datetimeFigureOut">
              <a:rPr lang="pl-PL" smtClean="0"/>
              <a:pPr/>
              <a:t>2011-05-17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A5C70-667C-4FDB-8D9D-4616BB683170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1285860"/>
            <a:ext cx="7918648" cy="1683618"/>
          </a:xfrm>
        </p:spPr>
        <p:txBody>
          <a:bodyPr>
            <a:noAutofit/>
          </a:bodyPr>
          <a:lstStyle/>
          <a:p>
            <a:pPr algn="r"/>
            <a:r>
              <a:rPr lang="pl-PL" sz="7200" dirty="0" smtClean="0">
                <a:solidFill>
                  <a:srgbClr val="002060"/>
                </a:solidFill>
                <a:latin typeface="French Script MT" pitchFamily="66" charset="0"/>
              </a:rPr>
              <a:t>        </a:t>
            </a:r>
            <a:r>
              <a:rPr lang="pl-PL" sz="6000" dirty="0" smtClean="0">
                <a:solidFill>
                  <a:srgbClr val="002060"/>
                </a:solidFill>
                <a:latin typeface="French Script MT" pitchFamily="66" charset="0"/>
              </a:rPr>
              <a:t>Ekologiczna szkoła</a:t>
            </a:r>
            <a:br>
              <a:rPr lang="pl-PL" sz="6000" dirty="0" smtClean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pl-PL" sz="6000" dirty="0" smtClean="0">
                <a:solidFill>
                  <a:srgbClr val="002060"/>
                </a:solidFill>
                <a:latin typeface="French Script MT" pitchFamily="66" charset="0"/>
              </a:rPr>
              <a:t>       </a:t>
            </a:r>
            <a:r>
              <a:rPr lang="pl-PL" sz="6000" b="1" dirty="0" smtClean="0">
                <a:solidFill>
                  <a:srgbClr val="002060"/>
                </a:solidFill>
                <a:latin typeface="French Script MT" pitchFamily="66" charset="0"/>
              </a:rPr>
              <a:t>– </a:t>
            </a:r>
            <a:r>
              <a:rPr lang="pl-PL" sz="6000" b="1" u="sng" dirty="0" smtClean="0">
                <a:solidFill>
                  <a:srgbClr val="002060"/>
                </a:solidFill>
                <a:latin typeface="French Script MT" pitchFamily="66" charset="0"/>
              </a:rPr>
              <a:t>prawda czy mit </a:t>
            </a:r>
            <a:r>
              <a:rPr lang="pl-PL" sz="6000" b="1" dirty="0" smtClean="0">
                <a:solidFill>
                  <a:srgbClr val="002060"/>
                </a:solidFill>
                <a:latin typeface="French Script MT" pitchFamily="66" charset="0"/>
              </a:rPr>
              <a:t>?</a:t>
            </a:r>
            <a:endParaRPr lang="pl-PL" sz="6000" b="1" dirty="0">
              <a:solidFill>
                <a:srgbClr val="002060"/>
              </a:solidFill>
              <a:latin typeface="French Script MT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Zbiórka aluminium</a:t>
            </a:r>
            <a:endParaRPr lang="pl-PL" sz="6000" b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r>
              <a:rPr lang="pl-PL" dirty="0" smtClean="0"/>
              <a:t>Od dnia 30.11.2010r. </a:t>
            </a:r>
            <a:r>
              <a:rPr lang="pl-PL" dirty="0" smtClean="0"/>
              <a:t>do </a:t>
            </a:r>
            <a:r>
              <a:rPr lang="pl-PL" dirty="0" smtClean="0"/>
              <a:t>8.12.2010r. </a:t>
            </a:r>
            <a:r>
              <a:rPr lang="pl-PL" smtClean="0"/>
              <a:t>w </a:t>
            </a:r>
            <a:r>
              <a:rPr lang="pl-PL" dirty="0" smtClean="0"/>
              <a:t>naszej szkole odbyła się zbiórka puszek aluminiowych.</a:t>
            </a:r>
          </a:p>
          <a:p>
            <a:r>
              <a:rPr lang="pl-PL" dirty="0" smtClean="0"/>
              <a:t>Zebrano prawie 80 zł.</a:t>
            </a:r>
          </a:p>
          <a:p>
            <a:r>
              <a:rPr lang="pl-PL" dirty="0" smtClean="0"/>
              <a:t>Rywalizację wygrała klasa </a:t>
            </a:r>
            <a:r>
              <a:rPr lang="pl-PL" dirty="0" smtClean="0"/>
              <a:t>III </a:t>
            </a:r>
            <a:r>
              <a:rPr lang="pl-PL" dirty="0" smtClean="0"/>
              <a:t>a przynosząc 9 wiader puszek.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08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642918"/>
            <a:ext cx="7430056" cy="55725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6000" b="1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Ankieta</a:t>
            </a:r>
            <a:endParaRPr lang="pl-PL" sz="6000" b="1" u="sng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4000" dirty="0" smtClean="0"/>
              <a:t>Ankieta dotyczyła świadomości ekologicznej uczniów w naszej szkole. Zawierała 9 pytań jednokrotnego wyboru. Do ankiety przystąpili uczniowie wszystkich klas.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</p:nvPr>
        </p:nvGraphicFramePr>
        <p:xfrm>
          <a:off x="0" y="714356"/>
          <a:ext cx="9001156" cy="5340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0" y="571480"/>
          <a:ext cx="914400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-185774" y="571480"/>
          <a:ext cx="9329774" cy="5483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0" y="500042"/>
          <a:ext cx="9144000" cy="5697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0" y="642918"/>
          <a:ext cx="8829708" cy="5483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198382" y="714356"/>
          <a:ext cx="8829708" cy="5483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197238" y="714356"/>
          <a:ext cx="8946762" cy="5379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0"/>
            <a:ext cx="8784976" cy="4176464"/>
          </a:xfrm>
        </p:spPr>
        <p:txBody>
          <a:bodyPr>
            <a:noAutofit/>
          </a:bodyPr>
          <a:lstStyle/>
          <a:p>
            <a:r>
              <a:rPr lang="pl-PL" sz="3600" dirty="0" smtClean="0">
                <a:latin typeface="Garamond" pitchFamily="18" charset="0"/>
              </a:rPr>
              <a:t>W skład grupy realizującej projekt pt.: „</a:t>
            </a:r>
            <a:r>
              <a:rPr lang="pl-PL" sz="3600" b="1" u="sng" dirty="0" smtClean="0">
                <a:latin typeface="Garamond" pitchFamily="18" charset="0"/>
              </a:rPr>
              <a:t>Ekologiczna szkoła – prawda czy mit</a:t>
            </a:r>
            <a:r>
              <a:rPr lang="pl-PL" sz="3600" dirty="0" smtClean="0">
                <a:latin typeface="Garamond" pitchFamily="18" charset="0"/>
              </a:rPr>
              <a:t>?” wchodzą 4 uczennice klasy II a (</a:t>
            </a:r>
            <a:r>
              <a:rPr lang="pl-PL" sz="3600" b="1" dirty="0" smtClean="0">
                <a:latin typeface="Garamond" pitchFamily="18" charset="0"/>
              </a:rPr>
              <a:t>Magdalena Kaczmarek, Klaudia Fassa, Olga Cymbaluk, Monika Szóstak</a:t>
            </a:r>
            <a:r>
              <a:rPr lang="pl-PL" sz="3600" dirty="0" smtClean="0">
                <a:latin typeface="Garamond" pitchFamily="18" charset="0"/>
              </a:rPr>
              <a:t>), 2 uczennice klasy III b (</a:t>
            </a:r>
            <a:r>
              <a:rPr lang="pl-PL" sz="3600" b="1" dirty="0" smtClean="0">
                <a:latin typeface="Garamond" pitchFamily="18" charset="0"/>
              </a:rPr>
              <a:t>Zuzanna Zauliczna </a:t>
            </a:r>
            <a:r>
              <a:rPr lang="pl-PL" sz="3600" dirty="0" smtClean="0">
                <a:latin typeface="Garamond" pitchFamily="18" charset="0"/>
              </a:rPr>
              <a:t>i </a:t>
            </a:r>
            <a:r>
              <a:rPr lang="pl-PL" sz="3600" b="1" dirty="0" smtClean="0">
                <a:latin typeface="Garamond" pitchFamily="18" charset="0"/>
              </a:rPr>
              <a:t>Aleksandra Hutta</a:t>
            </a:r>
            <a:r>
              <a:rPr lang="pl-PL" sz="3600" dirty="0" smtClean="0">
                <a:latin typeface="Garamond" pitchFamily="18" charset="0"/>
              </a:rPr>
              <a:t>) – stypendystki Marszałka Województwa Dolnośląskiego oraz </a:t>
            </a:r>
            <a:r>
              <a:rPr lang="pl-PL" sz="3600" b="1" dirty="0" smtClean="0">
                <a:latin typeface="Garamond" pitchFamily="18" charset="0"/>
              </a:rPr>
              <a:t>Dawid </a:t>
            </a:r>
            <a:r>
              <a:rPr lang="pl-PL" sz="3600" b="1" dirty="0" err="1" smtClean="0">
                <a:latin typeface="Garamond" pitchFamily="18" charset="0"/>
              </a:rPr>
              <a:t>Kindrat</a:t>
            </a:r>
            <a:r>
              <a:rPr lang="pl-PL" sz="3600" dirty="0" smtClean="0">
                <a:latin typeface="Garamond" pitchFamily="18" charset="0"/>
              </a:rPr>
              <a:t>, uczeń klasy III c. </a:t>
            </a:r>
          </a:p>
          <a:p>
            <a:r>
              <a:rPr lang="pl-PL" sz="3600" dirty="0" smtClean="0">
                <a:latin typeface="Garamond" pitchFamily="18" charset="0"/>
              </a:rPr>
              <a:t>Opiekunem zajęć projektowych była </a:t>
            </a:r>
            <a:r>
              <a:rPr lang="pl-PL" sz="3600" b="1" dirty="0" smtClean="0">
                <a:latin typeface="Garamond" pitchFamily="18" charset="0"/>
              </a:rPr>
              <a:t>Pani Małgorzata Morawiak.</a:t>
            </a:r>
            <a:endParaRPr lang="pl-PL" sz="3600" b="1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0" y="571480"/>
          <a:ext cx="8901082" cy="5626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0" y="571480"/>
          <a:ext cx="9144000" cy="5768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143000"/>
          </a:xfrm>
        </p:spPr>
        <p:txBody>
          <a:bodyPr>
            <a:noAutofit/>
          </a:bodyPr>
          <a:lstStyle/>
          <a:p>
            <a:r>
              <a:rPr lang="pl-PL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Warsztaty plastyczne</a:t>
            </a:r>
            <a:br>
              <a:rPr lang="pl-PL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–Ekologiczna Torba</a:t>
            </a:r>
            <a:endParaRPr lang="pl-PL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 smtClean="0"/>
              <a:t>Warsztaty odbywały się na 1. i 2. godzinie lekcyjnej w środy. Opiekunem tych zajęć była </a:t>
            </a:r>
            <a:r>
              <a:rPr lang="pl-PL" b="1" dirty="0" smtClean="0"/>
              <a:t>Pani</a:t>
            </a:r>
            <a:r>
              <a:rPr lang="pl-PL" dirty="0" smtClean="0"/>
              <a:t> </a:t>
            </a:r>
            <a:r>
              <a:rPr lang="pl-PL" b="1" dirty="0" smtClean="0"/>
              <a:t>Emilia </a:t>
            </a:r>
            <a:r>
              <a:rPr lang="pl-PL" b="1" dirty="0" err="1" smtClean="0"/>
              <a:t>Wojtaszak</a:t>
            </a:r>
            <a:r>
              <a:rPr lang="pl-PL" b="1" dirty="0" smtClean="0"/>
              <a:t> i Pani Małgorzata Morawiak.</a:t>
            </a:r>
          </a:p>
          <a:p>
            <a:r>
              <a:rPr lang="pl-PL" dirty="0" smtClean="0"/>
              <a:t>Wraz z dziewczynami z II klas wykonałyśmy </a:t>
            </a:r>
            <a:r>
              <a:rPr lang="pl-PL" b="1" dirty="0" smtClean="0"/>
              <a:t>torby</a:t>
            </a:r>
            <a:r>
              <a:rPr lang="pl-PL" dirty="0" smtClean="0"/>
              <a:t>, które swoim </a:t>
            </a:r>
            <a:r>
              <a:rPr lang="pl-PL" b="1" dirty="0" smtClean="0"/>
              <a:t>wyglądem i treścią haseł nawiązywały do ekologii</a:t>
            </a:r>
            <a:r>
              <a:rPr lang="pl-PL" dirty="0" smtClean="0"/>
              <a:t>, np. „Torby plastikowe są obciachowe”. Nasze dzieła można było podziwiać na szkolnym korytarzu oraz w szkolnej bibliotece.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06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714356"/>
            <a:ext cx="7215742" cy="54118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06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500042"/>
            <a:ext cx="4411880" cy="58825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06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214290"/>
            <a:ext cx="4786346" cy="63817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Plakaty propagandowe</a:t>
            </a:r>
            <a:endParaRPr lang="pl-PL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Podczas zajęć projektowych wykonałyśmy kilka plakatów, które miały na celu podniesienie świadomości ekologicznej naszych kolegów i koleżanek.</a:t>
            </a:r>
          </a:p>
          <a:p>
            <a:r>
              <a:rPr lang="pl-PL" dirty="0" smtClean="0"/>
              <a:t> Znalazły one swoje miejsca na tablicach informacyjnych na półpiętrze oraz obok gabinetu Pani Pedagog.</a:t>
            </a:r>
          </a:p>
          <a:p>
            <a:pPr>
              <a:buNone/>
            </a:pPr>
            <a:r>
              <a:rPr lang="pl-PL" dirty="0" smtClean="0"/>
              <a:t> 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06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85728"/>
            <a:ext cx="8030842" cy="60231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06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571480"/>
            <a:ext cx="7653878" cy="57404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06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285728"/>
            <a:ext cx="4714890" cy="6286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Skład grupy projektowej</a:t>
            </a:r>
            <a:endParaRPr lang="pl-PL" dirty="0"/>
          </a:p>
        </p:txBody>
      </p:sp>
      <p:pic>
        <p:nvPicPr>
          <p:cNvPr id="1026" name="Picture 2" descr="C:\Documents and Settings\User\Pulpit\SAM_1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Druga akcja zbierania makulatury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5400" dirty="0" smtClean="0"/>
              <a:t>Druga akcja zbierania makulatury  już się zakończyła, ale jeszcze nie została podsumowana.</a:t>
            </a:r>
            <a:endParaRPr lang="pl-PL" sz="5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29600" cy="1143000"/>
          </a:xfrm>
        </p:spPr>
        <p:txBody>
          <a:bodyPr>
            <a:noAutofit/>
          </a:bodyPr>
          <a:lstStyle/>
          <a:p>
            <a:r>
              <a:rPr lang="pl-PL" sz="8000" b="1" dirty="0" smtClean="0"/>
              <a:t>Galeria zadbanych miejsc w naszej gminie</a:t>
            </a:r>
            <a:endParaRPr lang="pl-PL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0" y="1714488"/>
            <a:ext cx="4643438" cy="1947868"/>
          </a:xfrm>
        </p:spPr>
        <p:txBody>
          <a:bodyPr>
            <a:noAutofit/>
          </a:bodyPr>
          <a:lstStyle/>
          <a:p>
            <a:pPr algn="ctr"/>
            <a:r>
              <a:rPr lang="pl-PL" sz="4800" dirty="0" smtClean="0"/>
              <a:t>Las w okolicach Biadaszki</a:t>
            </a:r>
            <a:endParaRPr lang="pl-PL" sz="4800" dirty="0"/>
          </a:p>
        </p:txBody>
      </p:sp>
      <p:pic>
        <p:nvPicPr>
          <p:cNvPr id="6" name="Symbol zastępczy zawartości 5" descr="DSC085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6314" y="285728"/>
            <a:ext cx="4187827" cy="62817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Staw w cieszkowskim parku</a:t>
            </a:r>
            <a:endParaRPr lang="pl-PL" dirty="0"/>
          </a:p>
        </p:txBody>
      </p:sp>
      <p:pic>
        <p:nvPicPr>
          <p:cNvPr id="4" name="Symbol zastępczy zawartości 3" descr="IMG_07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500174"/>
            <a:ext cx="6517770" cy="48883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Fragment parku przy placu zabaw</a:t>
            </a:r>
            <a:endParaRPr lang="pl-PL" dirty="0"/>
          </a:p>
        </p:txBody>
      </p:sp>
      <p:pic>
        <p:nvPicPr>
          <p:cNvPr id="6" name="Symbol zastępczy zawartości 5" descr="IMG_07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Skwerek zieleni przy naszym gimnazjum</a:t>
            </a:r>
            <a:endParaRPr lang="pl-PL" dirty="0"/>
          </a:p>
        </p:txBody>
      </p:sp>
      <p:pic>
        <p:nvPicPr>
          <p:cNvPr id="4" name="Symbol zastępczy zawartości 3" descr="IMG_08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Obelisk przy gimnazjum</a:t>
            </a:r>
            <a:endParaRPr lang="pl-PL" dirty="0"/>
          </a:p>
        </p:txBody>
      </p:sp>
      <p:pic>
        <p:nvPicPr>
          <p:cNvPr id="4" name="Symbol zastępczy zawartości 3" descr="IMG_07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2910" y="2857496"/>
            <a:ext cx="8229600" cy="1143000"/>
          </a:xfrm>
        </p:spPr>
        <p:txBody>
          <a:bodyPr>
            <a:noAutofit/>
          </a:bodyPr>
          <a:lstStyle/>
          <a:p>
            <a:r>
              <a:rPr lang="pl-PL" sz="7200" dirty="0" smtClean="0"/>
              <a:t>W międzyczasie wykonałyśmy kilka zdjęć artystycznych, których tematem była wiosna</a:t>
            </a:r>
            <a:endParaRPr lang="pl-PL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IMG_07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500042"/>
            <a:ext cx="4483318" cy="59777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07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071546"/>
            <a:ext cx="6644238" cy="49831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pl-PL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CELE PROJEKTU </a:t>
            </a:r>
            <a:endParaRPr lang="pl-PL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Poszerzenie wiedzy uczniów naszego gimnazjum dotyczącej ekologii;</a:t>
            </a:r>
          </a:p>
          <a:p>
            <a:r>
              <a:rPr lang="pl-PL" dirty="0" smtClean="0"/>
              <a:t>Uświadamianie społeczności szkolnej o skutkach złych nawyków ekologicznych;</a:t>
            </a:r>
          </a:p>
          <a:p>
            <a:r>
              <a:rPr lang="pl-PL" dirty="0" smtClean="0"/>
              <a:t>Zachęcenie do czynnej działalności ekologicznej;</a:t>
            </a:r>
          </a:p>
          <a:p>
            <a:r>
              <a:rPr lang="pl-PL" dirty="0" smtClean="0"/>
              <a:t>Propagowanie dobrych nawyków ekologicznych.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IMG_08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714356"/>
            <a:ext cx="7215742" cy="54118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3000372"/>
            <a:ext cx="8229600" cy="1143000"/>
          </a:xfrm>
        </p:spPr>
        <p:txBody>
          <a:bodyPr>
            <a:noAutofit/>
          </a:bodyPr>
          <a:lstStyle/>
          <a:p>
            <a:r>
              <a:rPr lang="pl-PL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Dziękujemy za uwagę</a:t>
            </a:r>
            <a:endParaRPr lang="pl-PL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Zaplanowane zadania</a:t>
            </a:r>
            <a:endParaRPr lang="pl-PL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Zbiórka surowców wtórnych (makulatury, aluminium) ;</a:t>
            </a:r>
          </a:p>
          <a:p>
            <a:r>
              <a:rPr lang="pl-PL" dirty="0" smtClean="0"/>
              <a:t>Ankieta diagnozująca świadomość ekologiczną uczniów naszej szkoły ( wstępna i końcowa);</a:t>
            </a:r>
          </a:p>
          <a:p>
            <a:r>
              <a:rPr lang="pl-PL" dirty="0" smtClean="0"/>
              <a:t>Warsztaty plastyczne – „Ekologiczna Torba”;</a:t>
            </a:r>
          </a:p>
          <a:p>
            <a:r>
              <a:rPr lang="pl-PL" dirty="0" smtClean="0"/>
              <a:t>Plakaty propagandowe nt. segregacji odpadów, recyklingu itp. ;</a:t>
            </a:r>
          </a:p>
          <a:p>
            <a:r>
              <a:rPr lang="pl-PL" dirty="0" smtClean="0"/>
              <a:t> Wykonywanie fotografii zadbanych miejsc naszej gminy (pierwsza grupa projektowa zajmowała się tropieniem miejsc zanieczyszczonych) ;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b="1" u="sng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Zbiórka surowców wtórnych</a:t>
            </a:r>
            <a:endParaRPr lang="pl-PL" sz="5400" b="1" u="sng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 smtClean="0"/>
              <a:t>Zbiórka makulatury </a:t>
            </a:r>
            <a:r>
              <a:rPr lang="pl-PL" sz="4000" dirty="0" smtClean="0"/>
              <a:t>odbyła się w listopadzie tego roku szkolnego . </a:t>
            </a:r>
            <a:r>
              <a:rPr lang="pl-PL" sz="4000" dirty="0" smtClean="0"/>
              <a:t>Razem zebraliśmy 826 kg makulatury, co po jej sprzedaniu dało nam ponad 200 zł. Najwięcej makulatury zebrała klasa 3B , co dało jej I miejsce oraz punkty w rywalizacji klas.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06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285728"/>
            <a:ext cx="4594622" cy="6126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06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714356"/>
            <a:ext cx="7272876" cy="54546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06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714356"/>
            <a:ext cx="7160712" cy="53705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</TotalTime>
  <Words>433</Words>
  <Application>Microsoft Office PowerPoint</Application>
  <PresentationFormat>Pokaz na ekranie (4:3)</PresentationFormat>
  <Paragraphs>42</Paragraphs>
  <Slides>41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2" baseType="lpstr">
      <vt:lpstr>Motyw pakietu Office</vt:lpstr>
      <vt:lpstr>        Ekologiczna szkoła        – prawda czy mit ?</vt:lpstr>
      <vt:lpstr>Slajd 2</vt:lpstr>
      <vt:lpstr>Skład grupy projektowej</vt:lpstr>
      <vt:lpstr>CELE PROJEKTU </vt:lpstr>
      <vt:lpstr> Zaplanowane zadania</vt:lpstr>
      <vt:lpstr>Zbiórka surowców wtórnych</vt:lpstr>
      <vt:lpstr>Slajd 7</vt:lpstr>
      <vt:lpstr>Slajd 8</vt:lpstr>
      <vt:lpstr>Slajd 9</vt:lpstr>
      <vt:lpstr>Zbiórka aluminium</vt:lpstr>
      <vt:lpstr>Slajd 11</vt:lpstr>
      <vt:lpstr> Ankieta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Warsztaty plastyczne  –Ekologiczna Torba</vt:lpstr>
      <vt:lpstr>Slajd 23</vt:lpstr>
      <vt:lpstr>Slajd 24</vt:lpstr>
      <vt:lpstr>Slajd 25</vt:lpstr>
      <vt:lpstr>Plakaty propagandowe</vt:lpstr>
      <vt:lpstr>Slajd 27</vt:lpstr>
      <vt:lpstr>Slajd 28</vt:lpstr>
      <vt:lpstr>Slajd 29</vt:lpstr>
      <vt:lpstr>Druga akcja zbierania makulatury</vt:lpstr>
      <vt:lpstr>Galeria zadbanych miejsc w naszej gminie</vt:lpstr>
      <vt:lpstr>Las w okolicach Biadaszki</vt:lpstr>
      <vt:lpstr>Staw w cieszkowskim parku</vt:lpstr>
      <vt:lpstr>Fragment parku przy placu zabaw</vt:lpstr>
      <vt:lpstr>Skwerek zieleni przy naszym gimnazjum</vt:lpstr>
      <vt:lpstr>Obelisk przy gimnazjum</vt:lpstr>
      <vt:lpstr>W międzyczasie wykonałyśmy kilka zdjęć artystycznych, których tematem była wiosna</vt:lpstr>
      <vt:lpstr>Slajd 38</vt:lpstr>
      <vt:lpstr>Slajd 39</vt:lpstr>
      <vt:lpstr>Slajd 40</vt:lpstr>
      <vt:lpstr>Dziękujemy za uwagę</vt:lpstr>
    </vt:vector>
  </TitlesOfParts>
  <Company>test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Ekologiczna szkoła     – Prawda czy mit ?</dc:title>
  <dc:creator>Zuzanna</dc:creator>
  <cp:lastModifiedBy>User</cp:lastModifiedBy>
  <cp:revision>28</cp:revision>
  <dcterms:created xsi:type="dcterms:W3CDTF">2011-05-03T08:10:17Z</dcterms:created>
  <dcterms:modified xsi:type="dcterms:W3CDTF">2011-05-17T09:11:28Z</dcterms:modified>
</cp:coreProperties>
</file>